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0" r:id="rId1"/>
  </p:sldMasterIdLst>
  <p:sldIdLst>
    <p:sldId id="283" r:id="rId2"/>
    <p:sldId id="284" r:id="rId3"/>
    <p:sldId id="286" r:id="rId4"/>
    <p:sldId id="285" r:id="rId5"/>
    <p:sldId id="287" r:id="rId6"/>
    <p:sldId id="256" r:id="rId7"/>
    <p:sldId id="257" r:id="rId8"/>
    <p:sldId id="259" r:id="rId9"/>
    <p:sldId id="260" r:id="rId10"/>
    <p:sldId id="262" r:id="rId11"/>
    <p:sldId id="261" r:id="rId12"/>
    <p:sldId id="263" r:id="rId13"/>
    <p:sldId id="264" r:id="rId14"/>
    <p:sldId id="267" r:id="rId15"/>
    <p:sldId id="265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93DC6A20-2FC7-4FF9-AD3A-86FEFD21E243}" type="datetimeFigureOut">
              <a:rPr lang="tr-TR" smtClean="0"/>
              <a:t>28.11.2021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1A648E2-03CA-454E-A1E8-A2C2807393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67723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C6A20-2FC7-4FF9-AD3A-86FEFD21E243}" type="datetimeFigureOut">
              <a:rPr lang="tr-TR" smtClean="0"/>
              <a:t>28.11.2021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48E2-03CA-454E-A1E8-A2C2807393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408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C6A20-2FC7-4FF9-AD3A-86FEFD21E243}" type="datetimeFigureOut">
              <a:rPr lang="tr-TR" smtClean="0"/>
              <a:t>28.11.2021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48E2-03CA-454E-A1E8-A2C2807393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0087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C6A20-2FC7-4FF9-AD3A-86FEFD21E243}" type="datetimeFigureOut">
              <a:rPr lang="tr-TR" smtClean="0"/>
              <a:t>28.11.2021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48E2-03CA-454E-A1E8-A2C2807393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4217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C6A20-2FC7-4FF9-AD3A-86FEFD21E243}" type="datetimeFigureOut">
              <a:rPr lang="tr-TR" smtClean="0"/>
              <a:t>28.11.2021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48E2-03CA-454E-A1E8-A2C2807393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7927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3DC6A20-2FC7-4FF9-AD3A-86FEFD21E243}" type="datetimeFigureOut">
              <a:rPr lang="tr-TR" smtClean="0"/>
              <a:t>28.11.2021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1A648E2-03CA-454E-A1E8-A2C2807393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49754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C6A20-2FC7-4FF9-AD3A-86FEFD21E243}" type="datetimeFigureOut">
              <a:rPr lang="tr-TR" smtClean="0"/>
              <a:t>28.11.2021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48E2-03CA-454E-A1E8-A2C2807393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3900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C6A20-2FC7-4FF9-AD3A-86FEFD21E243}" type="datetimeFigureOut">
              <a:rPr lang="tr-TR" smtClean="0"/>
              <a:t>28.11.2021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48E2-03CA-454E-A1E8-A2C2807393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5050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C6A20-2FC7-4FF9-AD3A-86FEFD21E243}" type="datetimeFigureOut">
              <a:rPr lang="tr-TR" smtClean="0"/>
              <a:t>28.11.2021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48E2-03CA-454E-A1E8-A2C2807393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665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C6A20-2FC7-4FF9-AD3A-86FEFD21E243}" type="datetimeFigureOut">
              <a:rPr lang="tr-TR" smtClean="0"/>
              <a:t>28.11.2021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648E2-03CA-454E-A1E8-A2C2807393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028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C6A20-2FC7-4FF9-AD3A-86FEFD21E243}" type="datetimeFigureOut">
              <a:rPr lang="tr-TR" smtClean="0"/>
              <a:t>28.11.2021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A648E2-03CA-454E-A1E8-A2C28073938D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02997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3DC6A20-2FC7-4FF9-AD3A-86FEFD21E243}" type="datetimeFigureOut">
              <a:rPr lang="tr-TR" smtClean="0"/>
              <a:t>28.11.2021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A648E2-03CA-454E-A1E8-A2C28073938D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0400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3DC6A20-2FC7-4FF9-AD3A-86FEFD21E243}" type="datetimeFigureOut">
              <a:rPr lang="tr-TR" smtClean="0"/>
              <a:t>28.11.2021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1A648E2-03CA-454E-A1E8-A2C2807393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4292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  <p:sldLayoutId id="214748394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C4C4383-0CDB-4E05-BBC2-B5167BF336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/>
              <a:t>Pandemi</a:t>
            </a:r>
            <a:r>
              <a:rPr lang="tr-TR" dirty="0"/>
              <a:t> sürecinin çocuklara etkileri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F06F4BF-0FED-4AF5-B85D-72099A9A61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4682061"/>
            <a:ext cx="9070848" cy="900031"/>
          </a:xfrm>
        </p:spPr>
        <p:txBody>
          <a:bodyPr>
            <a:normAutofit/>
          </a:bodyPr>
          <a:lstStyle/>
          <a:p>
            <a:pPr algn="r"/>
            <a:r>
              <a:rPr lang="tr-TR" sz="1600" b="1" dirty="0"/>
              <a:t>Psikolojik Danışman/Rehber Öğretmen </a:t>
            </a:r>
          </a:p>
          <a:p>
            <a:pPr algn="r"/>
            <a:r>
              <a:rPr lang="tr-TR" sz="1600" b="1" dirty="0"/>
              <a:t>Elif ÇAVDAR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9198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995F625-BE4F-4433-8290-5DF0E8589F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102662-1FA4-4C7A-B144-19699DF43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55E224A-5F26-423E-949C-07A720F39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6F1DA18-4CA4-40CF-9ACA-105D8373B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077D68AB-37D7-4982-B05A-1615E7315C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205" y="1887795"/>
            <a:ext cx="9673306" cy="2733106"/>
          </a:xfrm>
        </p:spPr>
        <p:txBody>
          <a:bodyPr anchor="ctr">
            <a:normAutofit/>
          </a:bodyPr>
          <a:lstStyle/>
          <a:p>
            <a:r>
              <a:rPr lang="tr-TR" sz="5000"/>
              <a:t>Çocuklara  ölüm anlatılacağı zaman öneriler</a:t>
            </a:r>
            <a:br>
              <a:rPr lang="tr-TR" sz="5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r-TR" sz="500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42F1095-29D5-4D37-A66D-3D9CEC9BBA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204" y="4718994"/>
            <a:ext cx="9673306" cy="913322"/>
          </a:xfrm>
        </p:spPr>
        <p:txBody>
          <a:bodyPr>
            <a:normAutofit/>
          </a:bodyPr>
          <a:lstStyle/>
          <a:p>
            <a:endParaRPr lang="tr-TR" sz="20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C6D1B74-744B-4231-97DB-86B4C9C5E2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610955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BC98C72-9EDD-4426-B45A-84E06A7CD2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611442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4887186-EE44-4AD3-BEFE-3478B4537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611442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8EECC4E-F1C0-4C09-A7FD-4D623DACC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4438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2551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025E1F6-5EB2-434E-AC85-07B0DDA3F55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446028"/>
            <a:ext cx="10394707" cy="3928557"/>
          </a:xfrm>
        </p:spPr>
        <p:txBody>
          <a:bodyPr>
            <a:normAutofit/>
          </a:bodyPr>
          <a:lstStyle/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Çocuğa ölümün anlatılması </a:t>
            </a:r>
            <a:r>
              <a:rPr lang="tr-T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ertelenmemeli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dir. Bireyler ölümden çok etkilendiyse kendilerini toparlayıncaya kadar kısa bir süre bekleyebilir­ler ya da çocuğun </a:t>
            </a:r>
            <a:r>
              <a:rPr lang="tr-T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güvendiği başka birisi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nden yardım istenebilir. 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endParaRPr lang="tr-TR" sz="2800" dirty="0">
              <a:effectLst/>
              <a:latin typeface="Montserrat Light" panose="00000400000000000000" pitchFamily="2" charset="-9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Çocuğa ölümle ilgili açıklama yapılırken bireyler </a:t>
            </a:r>
            <a:r>
              <a:rPr lang="tr-T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sakin 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olmalıdır ayrıca çocuğun kendisini rahat ve güvende hissettiği bir yer seçilmelidir. </a:t>
            </a:r>
            <a:endParaRPr lang="tr-TR" sz="2800" dirty="0">
              <a:effectLst/>
              <a:latin typeface="Montserrat Light" panose="00000400000000000000" pitchFamily="2" charset="-9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138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84B1E89-F5A7-4526-9B7A-D5686FE8002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967564"/>
            <a:ext cx="10394707" cy="4407022"/>
          </a:xfrm>
        </p:spPr>
        <p:txBody>
          <a:bodyPr>
            <a:normAutofit fontScale="92500"/>
          </a:bodyPr>
          <a:lstStyle/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Çocuğa ölüm olayıyla ilgili açıklama yapılırken </a:t>
            </a:r>
            <a:r>
              <a:rPr lang="tr-T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bilgiler açık ve doğ­ru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olmalı ve bunlar çocuğun </a:t>
            </a:r>
            <a:r>
              <a:rPr lang="tr-T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yaşına uygun bir dil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 aktarılmalıdır. Bununla birlikte çocuğa açıklama yapmadan önce çocuk hazırlanmalıdır. “Kötü bir şey oldu, biliyor musun?” gibi bir cümleyle başlanabilir.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endParaRPr lang="tr-TR" sz="2800" dirty="0">
              <a:effectLst/>
              <a:latin typeface="Montserrat Light" panose="00000400000000000000" pitchFamily="2" charset="-9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Çocuğa açıklama yapıldıktan sonra onunla oturulmalı ve çocuğun istemesi durumunda </a:t>
            </a:r>
            <a:r>
              <a:rPr lang="tr-T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soru sormasına izin verilmeli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dir. Çocukla birlikte otururken haberi duyar duymaz dışarı çıkıp oyun oy­namak ya da televizyon seyretmek isteyebilir. Bu durumlar çocuklar için gayet normal davranışlardır. </a:t>
            </a:r>
            <a:endParaRPr lang="tr-TR" sz="2800" dirty="0">
              <a:effectLst/>
              <a:latin typeface="Montserrat Light" panose="00000400000000000000" pitchFamily="2" charset="-9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85797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E075DC-B4D8-4266-8D53-A1787BA74A9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871870"/>
            <a:ext cx="10394707" cy="5039832"/>
          </a:xfrm>
        </p:spPr>
        <p:txBody>
          <a:bodyPr>
            <a:normAutofit lnSpcReduction="10000"/>
          </a:bodyPr>
          <a:lstStyle/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Çocuğa, </a:t>
            </a:r>
            <a:r>
              <a:rPr lang="tr-T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yanında olunduğu ve kendisine bir şey olmayacağı 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konu­sunda güvence verilmelidir. 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endParaRPr lang="tr-TR" sz="2800" dirty="0">
              <a:effectLst/>
              <a:latin typeface="Montserrat Light" panose="00000400000000000000" pitchFamily="2" charset="-9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Çocuklar bulundukları gelişim dönemlerinden dolayı ölümden ve olanlardan </a:t>
            </a:r>
            <a:r>
              <a:rPr lang="tr-T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kendilerini sorumlu 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tutabilirler, bunun için çocuklara gelişen olayların; </a:t>
            </a:r>
            <a:r>
              <a:rPr lang="tr-T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onların düşündükleri, söyledikleri ya da yaptıklarından kaynak­lanmadığı vurgulanmalı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dır.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endParaRPr lang="tr-TR" sz="2800" dirty="0">
              <a:effectLst/>
              <a:latin typeface="Montserrat Light" panose="00000400000000000000" pitchFamily="2" charset="-9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Çocukların ölüm ve kayıpla ilgili somut fakat eksik bir anlayışları olduğundan, sordukları </a:t>
            </a:r>
            <a:r>
              <a:rPr lang="tr-T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sorulara somut cevaplar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verilmesi oldukça önem­lidir.</a:t>
            </a:r>
            <a:endParaRPr lang="tr-TR" sz="2800" dirty="0">
              <a:effectLst/>
              <a:latin typeface="Montserrat Light" panose="00000400000000000000" pitchFamily="2" charset="-9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43989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995F625-BE4F-4433-8290-5DF0E8589F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102662-1FA4-4C7A-B144-19699DF43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55E224A-5F26-423E-949C-07A720F39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6F1DA18-4CA4-40CF-9ACA-105D8373B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077D68AB-37D7-4982-B05A-1615E7315C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205" y="1887795"/>
            <a:ext cx="9673306" cy="2733106"/>
          </a:xfrm>
        </p:spPr>
        <p:txBody>
          <a:bodyPr anchor="ctr">
            <a:normAutofit/>
          </a:bodyPr>
          <a:lstStyle/>
          <a:p>
            <a:r>
              <a:rPr lang="tr-TR" sz="5000" err="1"/>
              <a:t>ÇocuĞUMA</a:t>
            </a:r>
            <a:r>
              <a:rPr lang="tr-TR" sz="5000"/>
              <a:t> ÖLÜMÜ SOMUT OLARAK NASIL ANLATIRIM?</a:t>
            </a:r>
            <a:br>
              <a:rPr lang="tr-TR" sz="5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r-TR" sz="500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42F1095-29D5-4D37-A66D-3D9CEC9BBA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204" y="4718994"/>
            <a:ext cx="9673306" cy="913322"/>
          </a:xfrm>
        </p:spPr>
        <p:txBody>
          <a:bodyPr>
            <a:normAutofit/>
          </a:bodyPr>
          <a:lstStyle/>
          <a:p>
            <a:endParaRPr lang="tr-TR" sz="20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C6D1B74-744B-4231-97DB-86B4C9C5E2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610955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BC98C72-9EDD-4426-B45A-84E06A7CD2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611442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4887186-EE44-4AD3-BEFE-3478B4537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611442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8EECC4E-F1C0-4C09-A7FD-4D623DACC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4438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0259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C48B48-24AE-45B2-818D-3A9709BE51A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680484"/>
            <a:ext cx="10659140" cy="5932967"/>
          </a:xfrm>
        </p:spPr>
        <p:txBody>
          <a:bodyPr>
            <a:normAutofit/>
          </a:bodyPr>
          <a:lstStyle/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lüm kavramını çocuğa anlatırken </a:t>
            </a:r>
            <a:r>
              <a:rPr lang="tr-T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“değişim”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kavramına sıklıkla atıfta bulunarak anlatabiliriz. 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Anlatırken </a:t>
            </a:r>
            <a:r>
              <a:rPr lang="tr-T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kitaplardan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faydalanabiliriz. </a:t>
            </a:r>
          </a:p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tr-T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Telefon metaforu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nu kullanarak somutlaştırabiliriz</a:t>
            </a:r>
            <a:endParaRPr lang="tr-TR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tr-T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Kitap Önerileri</a:t>
            </a:r>
          </a:p>
          <a:p>
            <a:pPr marL="640080" indent="-4572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tr-T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Çok Sevdiğim Bir Yakınımı Kaybettim – </a:t>
            </a:r>
            <a:r>
              <a:rPr lang="tr-TR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Marge</a:t>
            </a:r>
            <a:r>
              <a:rPr lang="tr-T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Eoton</a:t>
            </a:r>
            <a:r>
              <a:rPr lang="tr-T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Heegaard</a:t>
            </a:r>
            <a:endParaRPr lang="tr-TR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40080" indent="-4572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tr-T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Elveda Bay </a:t>
            </a:r>
            <a:r>
              <a:rPr lang="tr-TR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Muffin</a:t>
            </a:r>
            <a:r>
              <a:rPr lang="tr-T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tr-TR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Anna</a:t>
            </a:r>
            <a:r>
              <a:rPr lang="tr-T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ClaraTidholm</a:t>
            </a:r>
            <a:endParaRPr lang="tr-T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40080" indent="-4572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tr-T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Ördek, Ölüm Lale - </a:t>
            </a:r>
            <a:r>
              <a:rPr lang="tr-TR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Wolf</a:t>
            </a:r>
            <a:r>
              <a:rPr lang="tr-T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Erlbruch</a:t>
            </a:r>
            <a:endParaRPr lang="tr-TR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1783448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964AC49-214C-4EF9-B449-F02AE56C1EC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98646" y="1669992"/>
            <a:ext cx="10394707" cy="3311189"/>
          </a:xfrm>
        </p:spPr>
        <p:txBody>
          <a:bodyPr>
            <a:normAutofit/>
          </a:bodyPr>
          <a:lstStyle/>
          <a:p>
            <a:pPr algn="just"/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Sonrasında çocuğun izlediği çizgi filmlere, filmlere de gönderme yaparak ölümün farklı sebepleri olduğunu anlatabiliriz.</a:t>
            </a:r>
          </a:p>
          <a:p>
            <a:pPr algn="just"/>
            <a:endParaRPr lang="tr-TR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E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rken çocukluk dönemindeki çocuklarımızın kafasında oluşan kavramları somutlaştırmak için tekrar değişimlerden bahsetmeye devam edebiliriz</a:t>
            </a:r>
            <a:r>
              <a:rPr lang="tr-T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6553892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A8B0BDC-8C83-4478-80BD-00DFA1F7199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286540"/>
            <a:ext cx="10394707" cy="4805916"/>
          </a:xfrm>
        </p:spPr>
        <p:txBody>
          <a:bodyPr>
            <a:normAutofit/>
          </a:bodyPr>
          <a:lstStyle/>
          <a:p>
            <a:pPr algn="just"/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“Vefat etti, göç etti, hayata veda etti” gibi kavramlar çocuk için tanıdık, </a:t>
            </a:r>
            <a:r>
              <a:rPr lang="tr-T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anlaşılır değildir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kafasının karışmaması için basit olarak </a:t>
            </a:r>
            <a:r>
              <a:rPr lang="tr-T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“öldü”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kelimesi ile durum açıklanmalıdır. </a:t>
            </a:r>
          </a:p>
          <a:p>
            <a:pPr algn="just"/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Çocuğun gelişim düzeyine ve duygu durumuna göre </a:t>
            </a:r>
            <a:r>
              <a:rPr lang="tr-T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veda ritüelini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yaşayıp yaşamayacağına karar verebilirsiniz, kesinlikle bu konuda zorlamadan </a:t>
            </a:r>
            <a:r>
              <a:rPr lang="tr-T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isteğine göre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hareket edilmeli. Çocuğun ölen kişi ile ilgili duygusunu ifade etmesi, duygularını somutlaştırması (</a:t>
            </a:r>
            <a:r>
              <a:rPr lang="tr-T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ölen kişi için ağaç dikmek, resim çizmek gibi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deneyimleri ne kadar arttırılırsa o kadar kaygısı azalır ve vedalaşması tamamlanır. 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15164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5EDE536-2CEB-4ACD-B6E2-5B5EB589D8F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595423"/>
            <a:ext cx="10394707" cy="5667153"/>
          </a:xfrm>
        </p:spPr>
        <p:txBody>
          <a:bodyPr>
            <a:normAutofit fontScale="62500" lnSpcReduction="20000"/>
          </a:bodyPr>
          <a:lstStyle/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tr-TR" sz="4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Bazen çocuklar ölen kişiyi özlediklerini söyleyebilirler. “</a:t>
            </a:r>
            <a:r>
              <a:rPr lang="tr-TR" sz="4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özlüyor olman çok normal ben de özlüyorum gel beraber fotoğraflarına bakalım</a:t>
            </a:r>
            <a:r>
              <a:rPr lang="tr-TR" sz="4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diyerek duygusunu ifade etmesini destekleyin. Burada </a:t>
            </a:r>
            <a:r>
              <a:rPr lang="tr-TR" sz="4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dişçi metaforu</a:t>
            </a:r>
            <a:r>
              <a:rPr lang="tr-TR" sz="4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işe yarayabilir</a:t>
            </a:r>
          </a:p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tr-TR" sz="4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Ebeveynlerin kullandığı cümleler ölüm-yas sürecinde çok önemli, dikkatli olmak gerekiyor. Okul öncesi dönemde çocuklar benmerkezci olduğu için ölümle ilgili sevilen kişinin kaybından kendini sorumlu tutabilir. Böyle bir durumda </a:t>
            </a:r>
            <a:r>
              <a:rPr lang="tr-TR" sz="4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ölüm sebebi net</a:t>
            </a:r>
            <a:r>
              <a:rPr lang="tr-TR" sz="4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olarak çocuğa açıklanmalı. </a:t>
            </a:r>
          </a:p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tr-TR" sz="4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Elbette yakınlarımızı kaybetmek kolay değil ancak mümkün olduğunca </a:t>
            </a:r>
            <a:r>
              <a:rPr lang="tr-TR" sz="4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kısa bir sürede günlük rutinlerimize dönüyor olmak </a:t>
            </a:r>
            <a:r>
              <a:rPr lang="tr-TR" sz="4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çocuğumuza faydalı olacaktır.</a:t>
            </a:r>
            <a:endParaRPr lang="tr-TR" sz="4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1381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995F625-BE4F-4433-8290-5DF0E8589F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102662-1FA4-4C7A-B144-19699DF43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55E224A-5F26-423E-949C-07A720F39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6F1DA18-4CA4-40CF-9ACA-105D8373B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077D68AB-37D7-4982-B05A-1615E7315C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205" y="1887795"/>
            <a:ext cx="9673306" cy="2733106"/>
          </a:xfrm>
        </p:spPr>
        <p:txBody>
          <a:bodyPr anchor="ctr">
            <a:normAutofit/>
          </a:bodyPr>
          <a:lstStyle/>
          <a:p>
            <a:r>
              <a:rPr lang="tr-TR" sz="5000" err="1"/>
              <a:t>ÇocuĞUMUN</a:t>
            </a:r>
            <a:r>
              <a:rPr lang="tr-TR" sz="5000"/>
              <a:t> ÖLÜMLE İLGİLİ SORULARINI NASIL YANITLAYABİLİRİM?</a:t>
            </a:r>
            <a:br>
              <a:rPr lang="tr-TR" sz="5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r-TR" sz="500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42F1095-29D5-4D37-A66D-3D9CEC9BBA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204" y="4718994"/>
            <a:ext cx="9673306" cy="913322"/>
          </a:xfrm>
        </p:spPr>
        <p:txBody>
          <a:bodyPr>
            <a:normAutofit/>
          </a:bodyPr>
          <a:lstStyle/>
          <a:p>
            <a:endParaRPr lang="tr-TR" sz="20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C6D1B74-744B-4231-97DB-86B4C9C5E2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610955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BC98C72-9EDD-4426-B45A-84E06A7CD2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611442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4887186-EE44-4AD3-BEFE-3478B4537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611442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8EECC4E-F1C0-4C09-A7FD-4D623DACC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4438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5876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FD8158B-5E22-463E-A7F6-49880B332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489099"/>
            <a:ext cx="10058400" cy="6124352"/>
          </a:xfrm>
        </p:spPr>
        <p:txBody>
          <a:bodyPr>
            <a:normAutofit fontScale="85000" lnSpcReduction="20000"/>
          </a:bodyPr>
          <a:lstStyle/>
          <a:p>
            <a:pPr marL="0" lvl="0" indent="0" algn="just">
              <a:lnSpc>
                <a:spcPct val="107000"/>
              </a:lnSpc>
              <a:buNone/>
            </a:pPr>
            <a:r>
              <a:rPr lang="tr-T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Yapılan araştırmalarda e</a:t>
            </a:r>
            <a:r>
              <a:rPr lang="tr-T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beveynlerin negatif duygularının çocukların stres kaygı düzeyini arttırdığı bulunmuştur. Bu durum çocuğun stresle başa çıkma becerisini de etkilemektedir. 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tr-T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Okula uyum problemleri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tr-T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Ebeveyne bağımlılık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tr-T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Teknoloji ve oyun bağımlılığı</a:t>
            </a:r>
          </a:p>
          <a:p>
            <a:pPr marL="34290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tr-T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Dil Gelişimi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tr-T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Odaklanmada zorluk ve Dikkat sürelerinin kısalması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tr-T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Kurallara uymama –Sınırların olmaması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tr-T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Sosyal gelişim-Akran ilişkilerinde sorunlar(Empati, paylaşma vb.)-Oyun Kuramama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tr-T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İçe kapanıklık ve Özgüven eksikliği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tr-T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Uyku problemleri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Ölüm kaygısı</a:t>
            </a:r>
          </a:p>
        </p:txBody>
      </p:sp>
    </p:spTree>
    <p:extLst>
      <p:ext uri="{BB962C8B-B14F-4D97-AF65-F5344CB8AC3E}">
        <p14:creationId xmlns:p14="http://schemas.microsoft.com/office/powerpoint/2010/main" val="19174314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1000F2-ED14-42B7-B850-29E7658CE3C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98646" y="1276586"/>
            <a:ext cx="10394707" cy="3311189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tr-T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Sözel iletişim becerileri geliştiğinden duygularının daha rahat anlatabilirler. Çocuğun ölümle ilgili soruları anlayabileceği şekilde </a:t>
            </a:r>
            <a:r>
              <a:rPr lang="tr-TR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mutlaka yanıtlanmalı</a:t>
            </a:r>
            <a:r>
              <a:rPr lang="tr-T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dır.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Ölüm hakkında neler biliyor bunu öğrenip doğru şekilde, çocuğun anlayacağı bir dilde </a:t>
            </a:r>
            <a:r>
              <a:rPr lang="tr-T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somut, net ve kısaca, ayrıntıya girmeden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konuşulmalı.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tr-T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Konuyu kapatmayın. Güvensiz kaynaklardan öğrenmesindense sizden öğrenmesi güven duygusunu arttırır.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2240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C77C33-A10A-4713-92BA-EBC0FABC1BC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999460"/>
            <a:ext cx="10394707" cy="4375125"/>
          </a:xfrm>
        </p:spPr>
        <p:txBody>
          <a:bodyPr>
            <a:noAutofit/>
          </a:bodyPr>
          <a:lstStyle/>
          <a:p>
            <a:pPr algn="just"/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Çocuklar bazı soruları sormaya cesaret edemeyebilir, sizin sezdiğiniz bu soruların da açık ve anlaşılır şekilde cevaplanması önemlidir. Örneğin “</a:t>
            </a:r>
            <a:r>
              <a:rPr lang="tr-T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Babam ne zaman geri gelecek?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” sorusunun altında, “</a:t>
            </a:r>
            <a:r>
              <a:rPr lang="tr-T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bana kim bakacak?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”, “</a:t>
            </a:r>
            <a:r>
              <a:rPr lang="tr-T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beni kim koruyacak?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” endişesi olabilir.</a:t>
            </a:r>
          </a:p>
          <a:p>
            <a:pPr algn="just"/>
            <a:endParaRPr lang="tr-TR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«Sen de ölecek misin?» </a:t>
            </a:r>
            <a:r>
              <a:rPr lang="tr-TR" sz="2800">
                <a:latin typeface="Times New Roman" panose="02020603050405020304" pitchFamily="18" charset="0"/>
                <a:ea typeface="Calibri" panose="020F0502020204030204" pitchFamily="34" charset="0"/>
              </a:rPr>
              <a:t>diye sorabilir.</a:t>
            </a:r>
            <a:endParaRPr lang="tr-TR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endParaRPr lang="tr-TR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tr-T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Çocuğun size sorular sorması ve hissettiklerini söylemesi için cesaret verin</a:t>
            </a:r>
            <a:r>
              <a:rPr lang="tr-TR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Siz kendi duygularınızı paylaşın. Çocuk duygularını rahatça dışa vurabilsin. Ölüm olayının çocuğun o kişiye yönelik herhangi bir kızgınlığı ya da öfkesiyle ilgili olmadığını vurgulayın.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3226084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995F625-BE4F-4433-8290-5DF0E8589F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102662-1FA4-4C7A-B144-19699DF43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55E224A-5F26-423E-949C-07A720F39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6F1DA18-4CA4-40CF-9ACA-105D8373B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077D68AB-37D7-4982-B05A-1615E7315C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205" y="1887795"/>
            <a:ext cx="9673306" cy="2733106"/>
          </a:xfrm>
        </p:spPr>
        <p:txBody>
          <a:bodyPr anchor="ctr">
            <a:normAutofit/>
          </a:bodyPr>
          <a:lstStyle/>
          <a:p>
            <a:r>
              <a:rPr lang="tr-TR" sz="6700"/>
              <a:t>YAPILMAMASI GEREKENLER!!!</a:t>
            </a:r>
            <a:br>
              <a:rPr lang="tr-TR" sz="67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r-TR" sz="670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42F1095-29D5-4D37-A66D-3D9CEC9BBA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204" y="4718994"/>
            <a:ext cx="9673306" cy="913322"/>
          </a:xfrm>
        </p:spPr>
        <p:txBody>
          <a:bodyPr>
            <a:normAutofit/>
          </a:bodyPr>
          <a:lstStyle/>
          <a:p>
            <a:endParaRPr lang="tr-TR" sz="20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C6D1B74-744B-4231-97DB-86B4C9C5E2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610955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BC98C72-9EDD-4426-B45A-84E06A7CD2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611442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4887186-EE44-4AD3-BEFE-3478B4537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611442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8EECC4E-F1C0-4C09-A7FD-4D623DACC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4438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6831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D355614-F925-45D6-94D8-26BA929E7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89BF168-204A-40EC-9797-2FF2C68DD99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Etkileneceğini düşünerek duygularımızı kesinlikle saklamayın. </a:t>
            </a:r>
            <a:r>
              <a:rPr lang="tr-T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Tabi ki aşırıya kaçan duygulanımlara çocuk tanıklık etmemeli.</a:t>
            </a:r>
          </a:p>
          <a:p>
            <a:pPr algn="just"/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tr-T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Ölüm süreci yaşandığında </a:t>
            </a:r>
            <a:r>
              <a:rPr lang="tr-TR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çocuğu evden uzaklaştırmak, aileden uzak tutmak doğru değildir.</a:t>
            </a:r>
            <a:r>
              <a:rPr lang="tr-T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4540090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074EC10-D3E0-4D76-8E59-10DF8091768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Ölen birinin </a:t>
            </a:r>
            <a:r>
              <a:rPr lang="tr-TR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“uykuda”</a:t>
            </a:r>
            <a:r>
              <a:rPr lang="tr-T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olduğunu söylerseniz; niçin tekrar uyanmadığını sorar. Birinin uykuda olması, onun için o kişinin ölümü anlamına gelir. </a:t>
            </a:r>
          </a:p>
          <a:p>
            <a:pPr algn="just"/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tr-T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Bazen ölen kişi için </a:t>
            </a:r>
            <a:r>
              <a:rPr lang="tr-TR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“O bizi gökyüzünden izliyor”</a:t>
            </a:r>
            <a:r>
              <a:rPr lang="tr-T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gibi söylemlerde bulunuluyor ama çocuklar için bu ifadeler çok korkutucu olabilir, sürekli gözetlenip takip edildiğini düşünebilir.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1682360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26C46A8-ECDF-4D9F-801E-C6E328337B8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318437"/>
            <a:ext cx="10394707" cy="4529469"/>
          </a:xfrm>
        </p:spPr>
        <p:txBody>
          <a:bodyPr>
            <a:normAutofit/>
          </a:bodyPr>
          <a:lstStyle/>
          <a:p>
            <a:pPr marL="342900" lvl="0" indent="-342900" algn="just" fontAlgn="base">
              <a:buFont typeface="Symbol" panose="05050102010706020507" pitchFamily="18" charset="2"/>
              <a:buChar char=""/>
            </a:pPr>
            <a:r>
              <a:rPr lang="tr-T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Ölüm somut bir nedene (yaşlılık, kaza, hastalık, terör vb.) bağlıdır, ölümü bir ruh, hayalet, ya da melek gibi düşünebilir. Ölenin görülebilir ya da duyulabilir olduğunu varsayarlar. </a:t>
            </a:r>
            <a:r>
              <a:rPr lang="tr-TR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Ölümün farklı sebepleri olabileceğini mutlaka anlatın.</a:t>
            </a:r>
          </a:p>
          <a:p>
            <a:pPr marL="0" lvl="0" indent="0" algn="just" fontAlgn="base">
              <a:buNone/>
            </a:pPr>
            <a:endParaRPr lang="tr-T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buFont typeface="Symbol" panose="05050102010706020507" pitchFamily="18" charset="2"/>
              <a:buChar char=""/>
            </a:pPr>
            <a:r>
              <a:rPr lang="tr-T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Asla </a:t>
            </a:r>
            <a:r>
              <a:rPr lang="tr-TR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“Ağlamamalısın, sen ağlarsan o çok üzülür, onu üzmek ister miydin?”</a:t>
            </a:r>
            <a:r>
              <a:rPr lang="tr-T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gibi şeyler söylemeyin. Çocuk duygularını rahatça dışa vurabilsin.</a:t>
            </a:r>
            <a:endParaRPr lang="tr-T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48838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CCBB0E-9E3B-40E3-916D-EFCCEF55DE3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Ölüm kavramı anlatılırken </a:t>
            </a:r>
            <a:r>
              <a:rPr lang="tr-TR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ahiret inancı</a:t>
            </a:r>
            <a:r>
              <a:rPr lang="tr-T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devreye girmektedir. Birçok yetişkin çocuklarının “ölen şimdi nereye gitti?” sorusuna </a:t>
            </a:r>
            <a:r>
              <a:rPr lang="tr-TR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“cennete”, “Allah’ın yanına gitti”</a:t>
            </a:r>
            <a:r>
              <a:rPr lang="tr-T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gibi cevaplar verirler. Oysaki Allah ve cennet kavramları da tıpkı ölüm gibi çocuğun anlayışında manevi anlamına ulaşmamıştır. Bu nedenle çocuğun kafası daha da karışmaktadır.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0248303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995F625-BE4F-4433-8290-5DF0E8589F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102662-1FA4-4C7A-B144-19699DF43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55E224A-5F26-423E-949C-07A720F39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6F1DA18-4CA4-40CF-9ACA-105D8373B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077D68AB-37D7-4982-B05A-1615E7315C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205" y="1887795"/>
            <a:ext cx="9673306" cy="2733106"/>
          </a:xfrm>
        </p:spPr>
        <p:txBody>
          <a:bodyPr anchor="ctr">
            <a:normAutofit/>
          </a:bodyPr>
          <a:lstStyle/>
          <a:p>
            <a:r>
              <a:rPr lang="tr-TR" sz="6700"/>
              <a:t>SIKLIKLA GÖRÜLEN YAS TEPKİLERİ</a:t>
            </a:r>
            <a:br>
              <a:rPr lang="tr-TR" sz="67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tr-TR" sz="670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42F1095-29D5-4D37-A66D-3D9CEC9BBA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204" y="4718994"/>
            <a:ext cx="9673306" cy="913322"/>
          </a:xfrm>
        </p:spPr>
        <p:txBody>
          <a:bodyPr>
            <a:normAutofit/>
          </a:bodyPr>
          <a:lstStyle/>
          <a:p>
            <a:endParaRPr lang="tr-TR" sz="20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C6D1B74-744B-4231-97DB-86B4C9C5E2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610955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BC98C72-9EDD-4426-B45A-84E06A7CD2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611442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4887186-EE44-4AD3-BEFE-3478B4537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611442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8EECC4E-F1C0-4C09-A7FD-4D623DACC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4438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788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7D95F2A-F3E9-488D-B2C4-B9DA1A69A45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371600"/>
            <a:ext cx="10394707" cy="4002985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Okula gitmeyi, uyumayı, akranlarıyla oynamayı şiddetle reddetme, 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Ölen kişi hakkında konuşmayı reddetme, ölen kişiye ait şeylerden fiziksel olarak kaçınma, 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Sıklıkla öfke nöbetleri, öfkeli tepkiler, 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Aşırı hareketlilik, 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Kazara hareketler, kendini suçlama veya dikkat çekmeye çalışma, 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19258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188948D-B27B-41DC-BD2A-77277FE2C22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Uyku bozuklukları, uyku terörü, gece kabusları, 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Çalma, saldırganlık, </a:t>
            </a:r>
            <a:r>
              <a:rPr lang="tr-TR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tahripçilik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gibi şiddet eğilimli davranışlar, 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Otorite figürlerine karşı gelme, 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Sıklıkla nedeni açıklanamayan huysuzluk nöbetleri, 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Sosyal ortamlardan soyutlanma, içedönüklük hali 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4917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C4C4383-0CDB-4E05-BBC2-B5167BF336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Ne yapabiliriz?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F06F4BF-0FED-4AF5-B85D-72099A9A61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8340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8F9B7B8-6357-44CC-B15E-62CF475F081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" y="1371600"/>
            <a:ext cx="10394707" cy="4688958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Günlük aktivitelerle veya sorunlarla başa çıkmada yetersizlik, 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Israrlı fiziksel şikayetler, ağrılar. 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Uzun süreli duygu yokluğu ve hissizlik, 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Sık panik ataklar, kaygı bozuklukları, fobiler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Ölüm sonrası çocuklar </a:t>
            </a:r>
            <a:r>
              <a:rPr lang="tr-T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öfkeli, ısrarcı, kaygılı, </a:t>
            </a:r>
            <a:r>
              <a:rPr lang="tr-TR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regrese</a:t>
            </a:r>
            <a:r>
              <a:rPr lang="tr-T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tutumlar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sergileyebilirler, bu konulardaki davranışlarda artma gözlenirse baş etmekte güçlükler yaşarsanız bir uzmandan destek almayı lütfen unutmayın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6288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1617E6C-6D6A-4F4F-B0B7-EF3CD9070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839972"/>
            <a:ext cx="10058400" cy="5847907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Sadece sorularını yanıtlamak ve </a:t>
            </a:r>
            <a:r>
              <a:rPr lang="tr-T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pandemiyi</a:t>
            </a:r>
            <a:r>
              <a:rPr lang="tr-T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çok fazla dile getirmemek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Olabildiğince normale dönmek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Çocuğun o</a:t>
            </a:r>
            <a:r>
              <a:rPr lang="tr-T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lumlu davranışlarını, girişimciliğini desteklemek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İyi rol model olmak(Teknoloji, oyun, dil, kitap vb. </a:t>
            </a:r>
            <a:r>
              <a:rPr lang="tr-T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 konuda</a:t>
            </a:r>
            <a:r>
              <a:rPr lang="tr-T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Kitap okuma, masal anlatma, çocuğa anlattırma(Dil ve dikkat)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Özerkliğinin desteklenmes</a:t>
            </a:r>
            <a:r>
              <a:rPr lang="tr-T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(kısa ayrılıklar)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31264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EA2E19E-4E5B-4BDC-9CA4-8DD6A29D9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680484"/>
            <a:ext cx="10058400" cy="5354556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Evde okulu destekleyici etkinlik desteği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Evde Sınırların ve düzenin olması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Teknoloji kullanımının denetlenmesi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Sosyal ortamlar(Oyun salonları, parklar, sportif aktiviteler vb.)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İş birlikçi oyunlar, oyunu kurması için teşvik etme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Yönlendirmesiz</a:t>
            </a:r>
            <a:r>
              <a:rPr lang="tr-T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oyunlar oynatma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Okulla sık sık iletişime geçme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096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77D68AB-37D7-4982-B05A-1615E7315C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/>
              <a:t>Çocuklarda </a:t>
            </a:r>
            <a:r>
              <a:rPr lang="tr-TR" dirty="0"/>
              <a:t>ölüm KAVRAMI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42F1095-29D5-4D37-A66D-3D9CEC9BBA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1706" y="4597002"/>
            <a:ext cx="9070848" cy="457201"/>
          </a:xfrm>
        </p:spPr>
        <p:txBody>
          <a:bodyPr>
            <a:noAutofit/>
          </a:bodyPr>
          <a:lstStyle/>
          <a:p>
            <a:pPr algn="r"/>
            <a:r>
              <a:rPr lang="tr-TR" sz="2400" dirty="0"/>
              <a:t>Psikolojik Danışman/Rehber Öğretmen </a:t>
            </a:r>
          </a:p>
          <a:p>
            <a:pPr algn="r"/>
            <a:r>
              <a:rPr lang="tr-TR" sz="2400" dirty="0"/>
              <a:t>Elif ÇAVDAR</a:t>
            </a:r>
          </a:p>
        </p:txBody>
      </p:sp>
    </p:spTree>
    <p:extLst>
      <p:ext uri="{BB962C8B-B14F-4D97-AF65-F5344CB8AC3E}">
        <p14:creationId xmlns:p14="http://schemas.microsoft.com/office/powerpoint/2010/main" val="608753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627B866-AA73-418D-A97A-0B531E730DC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70861" y="1521135"/>
            <a:ext cx="10394707" cy="3311189"/>
          </a:xfrm>
        </p:spPr>
        <p:txBody>
          <a:bodyPr/>
          <a:lstStyle/>
          <a:p>
            <a:pPr algn="just"/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Öncelikle </a:t>
            </a:r>
            <a:r>
              <a:rPr lang="tr-T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her çocuğun biricik ve özel 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olduğundan, her birinin duygu durumuna ve mizacına, ihtiyaçlarına göre </a:t>
            </a:r>
            <a:r>
              <a:rPr lang="tr-T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“ölüm konusuna” verebilecekleri tepkilerin birbirinden farklı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dır. </a:t>
            </a:r>
          </a:p>
          <a:p>
            <a:pPr algn="just"/>
            <a:endParaRPr lang="tr-TR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Temel nokta;</a:t>
            </a:r>
            <a:r>
              <a:rPr lang="tr-T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</a:t>
            </a:r>
            <a:r>
              <a:rPr lang="tr-TR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ocuğa kayıptan önceki yaşantısının aynı şekilde devam edeceği ve güvende olacağı 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duygusu hissettirmektir. 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2580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332F4C-5ACB-4A30-8D6A-F326FC7AE04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13390" y="1328394"/>
            <a:ext cx="10394707" cy="3311189"/>
          </a:xfrm>
        </p:spPr>
        <p:txBody>
          <a:bodyPr>
            <a:noAutofit/>
          </a:bodyPr>
          <a:lstStyle/>
          <a:p>
            <a:pPr algn="just"/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 yaş civarında çocuklar ölüm hakkında </a:t>
            </a:r>
            <a:r>
              <a:rPr lang="tr-T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sınırlı ve belirsiz bir anlayışa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sahiptir. Ölümün </a:t>
            </a:r>
            <a:r>
              <a:rPr lang="tr-T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kalıcı bir durum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olduğunu düşünemezler. </a:t>
            </a:r>
          </a:p>
          <a:p>
            <a:pPr algn="just"/>
            <a:endParaRPr lang="tr-TR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tr-T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Oyunlarına “ölü” olmayı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ya da başkalarını öldürmeyi katarlar. Bu oyunların sonunda her şey normale döner. Niçin şu anda aynısı olmamaktadır? </a:t>
            </a:r>
          </a:p>
          <a:p>
            <a:pPr algn="just"/>
            <a:endParaRPr lang="tr-TR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Okul öncesi çocukta ölümle ilgili belirgin bir kavram gelişmediğinden, onun için korkulacak tek şey, </a:t>
            </a:r>
            <a:r>
              <a:rPr lang="tr-TR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 babasından ayrılma tehdidi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dir. 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041008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36789FE-28F9-42FF-9BBE-B0442D05C98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İlk olarak 5-6 yaş civarında </a:t>
            </a:r>
            <a:r>
              <a:rPr lang="tr-T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ölümün geri </a:t>
            </a:r>
            <a:r>
              <a:rPr lang="tr-TR" sz="2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dönülemezliği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kavranmaya başlanır. Böylece, ölümün herkesin başına geleceği ve yaşama kesinlikle dönüş olmadığı fark edilir. 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tr-TR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Piaget</a:t>
            </a:r>
            <a:r>
              <a:rPr lang="tr-T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göre bizim gibi ölüm algısı(doğmak-ölmek) 9 yaşında oluşabilir.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43237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un">
  <a:themeElements>
    <a:clrScheme name="Sabu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bu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bu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Sabun</Template>
  <TotalTime>72</TotalTime>
  <Words>1301</Words>
  <Application>Microsoft Office PowerPoint</Application>
  <PresentationFormat>Geniş ekran</PresentationFormat>
  <Paragraphs>108</Paragraphs>
  <Slides>30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8" baseType="lpstr">
      <vt:lpstr>Calibri</vt:lpstr>
      <vt:lpstr>Century Gothic</vt:lpstr>
      <vt:lpstr>Garamond</vt:lpstr>
      <vt:lpstr>Montserrat Light</vt:lpstr>
      <vt:lpstr>Symbol</vt:lpstr>
      <vt:lpstr>Times New Roman</vt:lpstr>
      <vt:lpstr>Wingdings</vt:lpstr>
      <vt:lpstr>Sabun</vt:lpstr>
      <vt:lpstr>Pandemi sürecinin çocuklara etkileri</vt:lpstr>
      <vt:lpstr>PowerPoint Sunusu</vt:lpstr>
      <vt:lpstr>Ne yapabiliriz?</vt:lpstr>
      <vt:lpstr>PowerPoint Sunusu</vt:lpstr>
      <vt:lpstr>PowerPoint Sunusu</vt:lpstr>
      <vt:lpstr>Çocuklarda ölüm KAVRAMI</vt:lpstr>
      <vt:lpstr>PowerPoint Sunusu</vt:lpstr>
      <vt:lpstr>PowerPoint Sunusu</vt:lpstr>
      <vt:lpstr>PowerPoint Sunusu</vt:lpstr>
      <vt:lpstr>Çocuklara  ölüm anlatılacağı zaman öneriler </vt:lpstr>
      <vt:lpstr>PowerPoint Sunusu</vt:lpstr>
      <vt:lpstr>PowerPoint Sunusu</vt:lpstr>
      <vt:lpstr>PowerPoint Sunusu</vt:lpstr>
      <vt:lpstr>ÇocuĞUMA ÖLÜMÜ SOMUT OLARAK NASIL ANLATIRIM? </vt:lpstr>
      <vt:lpstr>PowerPoint Sunusu</vt:lpstr>
      <vt:lpstr>PowerPoint Sunusu</vt:lpstr>
      <vt:lpstr>PowerPoint Sunusu</vt:lpstr>
      <vt:lpstr>PowerPoint Sunusu</vt:lpstr>
      <vt:lpstr>ÇocuĞUMUN ÖLÜMLE İLGİLİ SORULARINI NASIL YANITLAYABİLİRİM? </vt:lpstr>
      <vt:lpstr>PowerPoint Sunusu</vt:lpstr>
      <vt:lpstr>PowerPoint Sunusu</vt:lpstr>
      <vt:lpstr>YAPILMAMASI GEREKENLER!!! </vt:lpstr>
      <vt:lpstr>PowerPoint Sunusu</vt:lpstr>
      <vt:lpstr>PowerPoint Sunusu</vt:lpstr>
      <vt:lpstr>PowerPoint Sunusu</vt:lpstr>
      <vt:lpstr>PowerPoint Sunusu</vt:lpstr>
      <vt:lpstr>SIKLIKLA GÖRÜLEN YAS TEPKİLERİ 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Çocuk ve ölüm KAVRAMI</dc:title>
  <dc:creator>ELIF</dc:creator>
  <cp:lastModifiedBy>ELIF</cp:lastModifiedBy>
  <cp:revision>5</cp:revision>
  <dcterms:created xsi:type="dcterms:W3CDTF">2021-11-27T19:29:45Z</dcterms:created>
  <dcterms:modified xsi:type="dcterms:W3CDTF">2021-11-27T21:45:15Z</dcterms:modified>
</cp:coreProperties>
</file>